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7" name="Shape 107"/>
          <p:cNvSpPr/>
          <p:nvPr>
            <p:ph type="sldImg"/>
          </p:nvPr>
        </p:nvSpPr>
        <p:spPr>
          <a:xfrm>
            <a:off x="1143000" y="685800"/>
            <a:ext cx="4572000" cy="3429000"/>
          </a:xfrm>
          <a:prstGeom prst="rect">
            <a:avLst/>
          </a:prstGeom>
        </p:spPr>
        <p:txBody>
          <a:bodyPr/>
          <a:lstStyle/>
          <a:p>
            <a:pPr/>
          </a:p>
        </p:txBody>
      </p:sp>
      <p:sp>
        <p:nvSpPr>
          <p:cNvPr id="108" name="Shape 10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sp>
        <p:nvSpPr>
          <p:cNvPr id="90"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91"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sp>
        <p:nvSpPr>
          <p:cNvPr id="99"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100"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19"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37"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46"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55"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64"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73"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ECECF3"/>
          </a:solidFill>
          <a:ln w="12700">
            <a:miter lim="400000"/>
          </a:ln>
        </p:spPr>
        <p:txBody>
          <a:bodyPr lIns="45719" rIns="45719"/>
          <a:lstStyle/>
          <a:p>
            <a:pPr/>
          </a:p>
        </p:txBody>
      </p:sp>
      <p:sp>
        <p:nvSpPr>
          <p:cNvPr id="82" name="Shape 1"/>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1" name="Text 0"/>
          <p:cNvSpPr txBox="1"/>
          <p:nvPr/>
        </p:nvSpPr>
        <p:spPr>
          <a:xfrm>
            <a:off x="793790" y="1733193"/>
            <a:ext cx="7556421" cy="19383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700"/>
              </a:lnSpc>
              <a:defRPr sz="6100">
                <a:solidFill>
                  <a:srgbClr val="1B1B27"/>
                </a:solidFill>
                <a:latin typeface="Raleway"/>
                <a:ea typeface="Raleway"/>
                <a:cs typeface="Raleway"/>
                <a:sym typeface="Raleway"/>
              </a:defRPr>
            </a:lvl1pPr>
          </a:lstStyle>
          <a:p>
            <a:pPr/>
            <a:r>
              <a:t>Solar Energy: Powering the Future</a:t>
            </a:r>
          </a:p>
        </p:txBody>
      </p:sp>
      <p:sp>
        <p:nvSpPr>
          <p:cNvPr id="112" name="Text 1"/>
          <p:cNvSpPr txBox="1"/>
          <p:nvPr/>
        </p:nvSpPr>
        <p:spPr>
          <a:xfrm>
            <a:off x="793790" y="4029788"/>
            <a:ext cx="7556421" cy="10453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Welcome to our presentation on solar energy! Today, we’ll explore its benefits, cutting-edge technologies, and global trends shaping a cleaner, brighter, and more sustainable future for everyone.</a:t>
            </a:r>
          </a:p>
        </p:txBody>
      </p:sp>
      <p:sp>
        <p:nvSpPr>
          <p:cNvPr id="113" name="Shape 2"/>
          <p:cNvSpPr/>
          <p:nvPr/>
        </p:nvSpPr>
        <p:spPr>
          <a:xfrm>
            <a:off x="793790" y="6116359"/>
            <a:ext cx="362904" cy="362904"/>
          </a:xfrm>
          <a:prstGeom prst="roundRect">
            <a:avLst>
              <a:gd name="adj" fmla="val 50000"/>
            </a:avLst>
          </a:prstGeom>
          <a:ln w="7620">
            <a:solidFill>
              <a:srgbClr val="FFFFFF"/>
            </a:solidFill>
          </a:ln>
        </p:spPr>
        <p:txBody>
          <a:bodyPr lIns="45719" rIns="45719"/>
          <a:lstStyle/>
          <a:p>
            <a:pPr/>
          </a:p>
        </p:txBody>
      </p:sp>
      <p:sp>
        <p:nvSpPr>
          <p:cNvPr id="114" name="Text 3"/>
          <p:cNvSpPr txBox="1"/>
          <p:nvPr/>
        </p:nvSpPr>
        <p:spPr>
          <a:xfrm>
            <a:off x="587572" y="6014144"/>
            <a:ext cx="2838897" cy="19540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3100"/>
              </a:lnSpc>
              <a:defRPr b="1" sz="2200">
                <a:solidFill>
                  <a:srgbClr val="3C3939"/>
                </a:solidFill>
                <a:latin typeface="Roboto Bold"/>
                <a:ea typeface="Roboto Bold"/>
                <a:cs typeface="Roboto Bold"/>
                <a:sym typeface="Roboto Bold"/>
              </a:defRPr>
            </a:pPr>
            <a:r>
              <a:t>By Harsh Khamankar</a:t>
            </a:r>
          </a:p>
          <a:p>
            <a:pPr>
              <a:lnSpc>
                <a:spcPts val="3100"/>
              </a:lnSpc>
              <a:defRPr b="1" sz="2200">
                <a:solidFill>
                  <a:srgbClr val="3C3939"/>
                </a:solidFill>
                <a:latin typeface="Roboto Bold"/>
                <a:ea typeface="Roboto Bold"/>
                <a:cs typeface="Roboto Bold"/>
                <a:sym typeface="Roboto Bold"/>
              </a:defRPr>
            </a:pPr>
            <a:r>
              <a:t>     Akshat Dubey</a:t>
            </a:r>
          </a:p>
          <a:p>
            <a:pPr>
              <a:lnSpc>
                <a:spcPts val="3100"/>
              </a:lnSpc>
              <a:defRPr b="1" sz="2200">
                <a:solidFill>
                  <a:srgbClr val="3C3939"/>
                </a:solidFill>
                <a:latin typeface="Roboto Bold"/>
                <a:ea typeface="Roboto Bold"/>
                <a:cs typeface="Roboto Bold"/>
                <a:sym typeface="Roboto Bold"/>
              </a:defRPr>
            </a:pPr>
            <a:r>
              <a:t>     Pratham Ahuja</a:t>
            </a:r>
          </a:p>
          <a:p>
            <a:pPr>
              <a:lnSpc>
                <a:spcPts val="3100"/>
              </a:lnSpc>
              <a:defRPr b="1" sz="2200">
                <a:solidFill>
                  <a:srgbClr val="3C3939"/>
                </a:solidFill>
                <a:latin typeface="Roboto Bold"/>
                <a:ea typeface="Roboto Bold"/>
                <a:cs typeface="Roboto Bold"/>
                <a:sym typeface="Roboto Bold"/>
              </a:defRPr>
            </a:pPr>
            <a:r>
              <a:t>     </a:t>
            </a:r>
          </a:p>
          <a:p>
            <a:pPr>
              <a:lnSpc>
                <a:spcPts val="3100"/>
              </a:lnSpc>
              <a:defRPr b="1" sz="2200">
                <a:solidFill>
                  <a:srgbClr val="3C3939"/>
                </a:solidFill>
                <a:latin typeface="Roboto Bold"/>
                <a:ea typeface="Roboto Bold"/>
                <a:cs typeface="Roboto Bold"/>
                <a:sym typeface="Roboto Bold"/>
              </a:defRPr>
            </a:pPr>
            <a:r>
              <a:t>     Krish Jain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12" name="Text 0"/>
          <p:cNvSpPr txBox="1"/>
          <p:nvPr/>
        </p:nvSpPr>
        <p:spPr>
          <a:xfrm>
            <a:off x="6280189" y="1602819"/>
            <a:ext cx="7556422"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1B1B27"/>
                </a:solidFill>
                <a:latin typeface="Raleway"/>
                <a:ea typeface="Raleway"/>
                <a:cs typeface="Raleway"/>
                <a:sym typeface="Raleway"/>
              </a:defRPr>
            </a:lvl1pPr>
          </a:lstStyle>
          <a:p>
            <a:pPr/>
            <a:r>
              <a:t>The Road Ahead: The Future of Solar Energy</a:t>
            </a:r>
          </a:p>
        </p:txBody>
      </p:sp>
      <p:sp>
        <p:nvSpPr>
          <p:cNvPr id="213" name="Text 1"/>
          <p:cNvSpPr txBox="1"/>
          <p:nvPr/>
        </p:nvSpPr>
        <p:spPr>
          <a:xfrm>
            <a:off x="6280189" y="3360539"/>
            <a:ext cx="7556422" cy="28233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As the world transitions towards a more sustainable future, solar energy is poised to play a central role. Technological advancements, falling costs, and increasing government support are driving the rapid adoption of solar energy globally. NEOM, a visionary project in Saudi Arabia, is a prime example of how solar energy can be integrated into a sustainable and innovative urban environment. As the world faces the challenges of climate change and energy security, solar energy offers a clean, reliable, and abundant source of power, paving the way for a brighter and more sustainable future.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 name="Image 0" descr="Image 0"/>
          <p:cNvPicPr>
            <a:picLocks noChangeAspect="1"/>
          </p:cNvPicPr>
          <p:nvPr/>
        </p:nvPicPr>
        <p:blipFill>
          <a:blip r:embed="rId2">
            <a:extLst/>
          </a:blip>
          <a:stretch>
            <a:fillRect/>
          </a:stretch>
        </p:blipFill>
        <p:spPr>
          <a:xfrm>
            <a:off x="0" y="0"/>
            <a:ext cx="14630400" cy="2553892"/>
          </a:xfrm>
          <a:prstGeom prst="rect">
            <a:avLst/>
          </a:prstGeom>
          <a:ln w="12700">
            <a:miter lim="400000"/>
          </a:ln>
        </p:spPr>
      </p:pic>
      <p:sp>
        <p:nvSpPr>
          <p:cNvPr id="117" name="Text 0"/>
          <p:cNvSpPr txBox="1"/>
          <p:nvPr/>
        </p:nvSpPr>
        <p:spPr>
          <a:xfrm>
            <a:off x="715089" y="3439597"/>
            <a:ext cx="6309867" cy="624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sz="4000">
                <a:solidFill>
                  <a:srgbClr val="1B1B27"/>
                </a:solidFill>
                <a:latin typeface="Raleway"/>
                <a:ea typeface="Raleway"/>
                <a:cs typeface="Raleway"/>
                <a:sym typeface="Raleway"/>
              </a:defRPr>
            </a:lvl1pPr>
          </a:lstStyle>
          <a:p>
            <a:pPr/>
            <a:r>
              <a:t>Introduction to Solar Energy</a:t>
            </a:r>
          </a:p>
        </p:txBody>
      </p:sp>
      <p:sp>
        <p:nvSpPr>
          <p:cNvPr id="118" name="Shape 1"/>
          <p:cNvSpPr/>
          <p:nvPr/>
        </p:nvSpPr>
        <p:spPr>
          <a:xfrm>
            <a:off x="715089" y="4614267"/>
            <a:ext cx="459700" cy="459701"/>
          </a:xfrm>
          <a:prstGeom prst="roundRect">
            <a:avLst>
              <a:gd name="adj" fmla="val 18667"/>
            </a:avLst>
          </a:prstGeom>
          <a:solidFill>
            <a:srgbClr val="E1E1EA"/>
          </a:solidFill>
          <a:ln w="7620">
            <a:solidFill>
              <a:srgbClr val="C7C7D0"/>
            </a:solidFill>
          </a:ln>
        </p:spPr>
        <p:txBody>
          <a:bodyPr lIns="45719" rIns="45719"/>
          <a:lstStyle/>
          <a:p>
            <a:pPr/>
          </a:p>
        </p:txBody>
      </p:sp>
      <p:sp>
        <p:nvSpPr>
          <p:cNvPr id="119" name="Text 2"/>
          <p:cNvSpPr txBox="1"/>
          <p:nvPr/>
        </p:nvSpPr>
        <p:spPr>
          <a:xfrm>
            <a:off x="853772" y="4690824"/>
            <a:ext cx="182217"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2400">
                <a:solidFill>
                  <a:srgbClr val="3C3939"/>
                </a:solidFill>
                <a:latin typeface="Raleway"/>
                <a:ea typeface="Raleway"/>
                <a:cs typeface="Raleway"/>
                <a:sym typeface="Raleway"/>
              </a:defRPr>
            </a:lvl1pPr>
          </a:lstStyle>
          <a:p>
            <a:pPr/>
            <a:r>
              <a:t>1</a:t>
            </a:r>
          </a:p>
        </p:txBody>
      </p:sp>
      <p:sp>
        <p:nvSpPr>
          <p:cNvPr id="120" name="Text 3"/>
          <p:cNvSpPr txBox="1"/>
          <p:nvPr/>
        </p:nvSpPr>
        <p:spPr>
          <a:xfrm>
            <a:off x="1379100" y="4614267"/>
            <a:ext cx="3209654"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C3939"/>
                </a:solidFill>
                <a:latin typeface="Raleway"/>
                <a:ea typeface="Raleway"/>
                <a:cs typeface="Raleway"/>
                <a:sym typeface="Raleway"/>
              </a:defRPr>
            </a:lvl1pPr>
          </a:lstStyle>
          <a:p>
            <a:pPr/>
            <a:r>
              <a:t>Harnessing the Sun's Power</a:t>
            </a:r>
          </a:p>
        </p:txBody>
      </p:sp>
      <p:sp>
        <p:nvSpPr>
          <p:cNvPr id="121" name="Text 4"/>
          <p:cNvSpPr txBox="1"/>
          <p:nvPr/>
        </p:nvSpPr>
        <p:spPr>
          <a:xfrm>
            <a:off x="1379100" y="5055989"/>
            <a:ext cx="3599857" cy="1570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C3939"/>
                </a:solidFill>
                <a:latin typeface="Roboto"/>
                <a:ea typeface="Roboto"/>
                <a:cs typeface="Roboto"/>
                <a:sym typeface="Roboto"/>
              </a:defRPr>
            </a:lvl1pPr>
          </a:lstStyle>
          <a:p>
            <a:pPr/>
            <a:r>
              <a:t>Solar energy uses sunlight, an unlimited resource, to produce electricity through photovoltaic cells or by capturing heat with solar thermal technology.</a:t>
            </a:r>
          </a:p>
        </p:txBody>
      </p:sp>
      <p:sp>
        <p:nvSpPr>
          <p:cNvPr id="122" name="Shape 5"/>
          <p:cNvSpPr/>
          <p:nvPr/>
        </p:nvSpPr>
        <p:spPr>
          <a:xfrm>
            <a:off x="5183266" y="4614267"/>
            <a:ext cx="459701" cy="459701"/>
          </a:xfrm>
          <a:prstGeom prst="roundRect">
            <a:avLst>
              <a:gd name="adj" fmla="val 18667"/>
            </a:avLst>
          </a:prstGeom>
          <a:solidFill>
            <a:srgbClr val="E1E1EA"/>
          </a:solidFill>
          <a:ln w="7620">
            <a:solidFill>
              <a:srgbClr val="C7C7D0"/>
            </a:solidFill>
          </a:ln>
        </p:spPr>
        <p:txBody>
          <a:bodyPr lIns="45719" rIns="45719"/>
          <a:lstStyle/>
          <a:p>
            <a:pPr/>
          </a:p>
        </p:txBody>
      </p:sp>
      <p:sp>
        <p:nvSpPr>
          <p:cNvPr id="123" name="Text 6"/>
          <p:cNvSpPr txBox="1"/>
          <p:nvPr/>
        </p:nvSpPr>
        <p:spPr>
          <a:xfrm>
            <a:off x="5322009" y="4690824"/>
            <a:ext cx="182217"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2400">
                <a:solidFill>
                  <a:srgbClr val="3C3939"/>
                </a:solidFill>
                <a:latin typeface="Raleway"/>
                <a:ea typeface="Raleway"/>
                <a:cs typeface="Raleway"/>
                <a:sym typeface="Raleway"/>
              </a:defRPr>
            </a:lvl1pPr>
          </a:lstStyle>
          <a:p>
            <a:pPr/>
            <a:r>
              <a:t>2</a:t>
            </a:r>
          </a:p>
        </p:txBody>
      </p:sp>
      <p:sp>
        <p:nvSpPr>
          <p:cNvPr id="124" name="Text 7"/>
          <p:cNvSpPr txBox="1"/>
          <p:nvPr/>
        </p:nvSpPr>
        <p:spPr>
          <a:xfrm>
            <a:off x="5847277" y="4614267"/>
            <a:ext cx="2568700"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C3939"/>
                </a:solidFill>
                <a:latin typeface="Raleway"/>
                <a:ea typeface="Raleway"/>
                <a:cs typeface="Raleway"/>
                <a:sym typeface="Raleway"/>
              </a:defRPr>
            </a:lvl1pPr>
          </a:lstStyle>
          <a:p>
            <a:pPr/>
            <a:r>
              <a:t>Clean and Sustainable</a:t>
            </a:r>
          </a:p>
        </p:txBody>
      </p:sp>
      <p:sp>
        <p:nvSpPr>
          <p:cNvPr id="125" name="Text 8"/>
          <p:cNvSpPr txBox="1"/>
          <p:nvPr/>
        </p:nvSpPr>
        <p:spPr>
          <a:xfrm>
            <a:off x="5847277" y="5055989"/>
            <a:ext cx="3599857" cy="2205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C3939"/>
                </a:solidFill>
                <a:latin typeface="Roboto"/>
                <a:ea typeface="Roboto"/>
                <a:cs typeface="Roboto"/>
                <a:sym typeface="Roboto"/>
              </a:defRPr>
            </a:lvl1pPr>
          </a:lstStyle>
          <a:p>
            <a:pPr/>
            <a:r>
              <a:t>Solar energy is a clean and sustainable source of energy, as it does not produce greenhouse gases or other pollutants during operation, making it a key player in combating climate change and promoting environmental sustainability.</a:t>
            </a:r>
          </a:p>
        </p:txBody>
      </p:sp>
      <p:sp>
        <p:nvSpPr>
          <p:cNvPr id="126" name="Shape 9"/>
          <p:cNvSpPr/>
          <p:nvPr/>
        </p:nvSpPr>
        <p:spPr>
          <a:xfrm>
            <a:off x="9651444" y="4614267"/>
            <a:ext cx="459701" cy="459701"/>
          </a:xfrm>
          <a:prstGeom prst="roundRect">
            <a:avLst>
              <a:gd name="adj" fmla="val 18667"/>
            </a:avLst>
          </a:prstGeom>
          <a:solidFill>
            <a:srgbClr val="E1E1EA"/>
          </a:solidFill>
          <a:ln w="7620">
            <a:solidFill>
              <a:srgbClr val="C7C7D0"/>
            </a:solidFill>
          </a:ln>
        </p:spPr>
        <p:txBody>
          <a:bodyPr lIns="45719" rIns="45719"/>
          <a:lstStyle/>
          <a:p>
            <a:pPr/>
          </a:p>
        </p:txBody>
      </p:sp>
      <p:sp>
        <p:nvSpPr>
          <p:cNvPr id="127" name="Text 10"/>
          <p:cNvSpPr txBox="1"/>
          <p:nvPr/>
        </p:nvSpPr>
        <p:spPr>
          <a:xfrm>
            <a:off x="9790127" y="4690824"/>
            <a:ext cx="182216" cy="313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2400">
                <a:solidFill>
                  <a:srgbClr val="3C3939"/>
                </a:solidFill>
                <a:latin typeface="Raleway"/>
                <a:ea typeface="Raleway"/>
                <a:cs typeface="Raleway"/>
                <a:sym typeface="Raleway"/>
              </a:defRPr>
            </a:lvl1pPr>
          </a:lstStyle>
          <a:p>
            <a:pPr/>
            <a:r>
              <a:t>3</a:t>
            </a:r>
          </a:p>
        </p:txBody>
      </p:sp>
      <p:sp>
        <p:nvSpPr>
          <p:cNvPr id="128" name="Text 11"/>
          <p:cNvSpPr txBox="1"/>
          <p:nvPr/>
        </p:nvSpPr>
        <p:spPr>
          <a:xfrm>
            <a:off x="10315455" y="4614267"/>
            <a:ext cx="1805336"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C3939"/>
                </a:solidFill>
                <a:latin typeface="Raleway"/>
                <a:ea typeface="Raleway"/>
                <a:cs typeface="Raleway"/>
                <a:sym typeface="Raleway"/>
              </a:defRPr>
            </a:lvl1pPr>
          </a:lstStyle>
          <a:p>
            <a:pPr/>
            <a:r>
              <a:t>Growing Market</a:t>
            </a:r>
          </a:p>
        </p:txBody>
      </p:sp>
      <p:sp>
        <p:nvSpPr>
          <p:cNvPr id="129" name="Text 12"/>
          <p:cNvSpPr txBox="1"/>
          <p:nvPr/>
        </p:nvSpPr>
        <p:spPr>
          <a:xfrm>
            <a:off x="10315455" y="5055989"/>
            <a:ext cx="3599856" cy="2205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3C3939"/>
                </a:solidFill>
                <a:latin typeface="Roboto"/>
                <a:ea typeface="Roboto"/>
                <a:cs typeface="Roboto"/>
                <a:sym typeface="Roboto"/>
              </a:defRPr>
            </a:lvl1pPr>
          </a:lstStyle>
          <a:p>
            <a:pPr/>
            <a:r>
              <a:t>The solar energy industry is experiencing rapid growth globally, driven by technological advancements, falling costs, and increasing government support, making it a promising sector for investment and innovation.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ext 0"/>
          <p:cNvSpPr txBox="1"/>
          <p:nvPr/>
        </p:nvSpPr>
        <p:spPr>
          <a:xfrm>
            <a:off x="793790" y="1995607"/>
            <a:ext cx="6784331"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1B1B27"/>
                </a:solidFill>
                <a:latin typeface="Raleway"/>
                <a:ea typeface="Raleway"/>
                <a:cs typeface="Raleway"/>
                <a:sym typeface="Raleway"/>
              </a:defRPr>
            </a:lvl1pPr>
          </a:lstStyle>
          <a:p>
            <a:pPr/>
            <a:r>
              <a:t>Advantages of Solar Power</a:t>
            </a:r>
          </a:p>
        </p:txBody>
      </p:sp>
      <p:sp>
        <p:nvSpPr>
          <p:cNvPr id="132" name="Text 1"/>
          <p:cNvSpPr txBox="1"/>
          <p:nvPr/>
        </p:nvSpPr>
        <p:spPr>
          <a:xfrm>
            <a:off x="793790" y="3271361"/>
            <a:ext cx="288582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1B1B27"/>
                </a:solidFill>
                <a:latin typeface="Raleway"/>
                <a:ea typeface="Raleway"/>
                <a:cs typeface="Raleway"/>
                <a:sym typeface="Raleway"/>
              </a:defRPr>
            </a:lvl1pPr>
          </a:lstStyle>
          <a:p>
            <a:pPr/>
            <a:r>
              <a:t>Environmental Benefits</a:t>
            </a:r>
          </a:p>
        </p:txBody>
      </p:sp>
      <p:sp>
        <p:nvSpPr>
          <p:cNvPr id="133" name="Text 2"/>
          <p:cNvSpPr txBox="1"/>
          <p:nvPr/>
        </p:nvSpPr>
        <p:spPr>
          <a:xfrm>
            <a:off x="793789" y="3852505"/>
            <a:ext cx="3978118" cy="21121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Solar power is a clean and renewable source of energy, emitting no greenhouse gases or pollutants during operation. It helps reduce reliance on fossil fuels, mitigating climate change and promoting a sustainable future.</a:t>
            </a:r>
          </a:p>
        </p:txBody>
      </p:sp>
      <p:sp>
        <p:nvSpPr>
          <p:cNvPr id="134" name="Text 3"/>
          <p:cNvSpPr txBox="1"/>
          <p:nvPr/>
        </p:nvSpPr>
        <p:spPr>
          <a:xfrm>
            <a:off x="5332927" y="3271361"/>
            <a:ext cx="277750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1B1B27"/>
                </a:solidFill>
                <a:latin typeface="Raleway"/>
                <a:ea typeface="Raleway"/>
                <a:cs typeface="Raleway"/>
                <a:sym typeface="Raleway"/>
              </a:defRPr>
            </a:lvl1pPr>
          </a:lstStyle>
          <a:p>
            <a:pPr/>
            <a:r>
              <a:t>Economic Advantages</a:t>
            </a:r>
          </a:p>
        </p:txBody>
      </p:sp>
      <p:sp>
        <p:nvSpPr>
          <p:cNvPr id="135" name="Text 4"/>
          <p:cNvSpPr txBox="1"/>
          <p:nvPr/>
        </p:nvSpPr>
        <p:spPr>
          <a:xfrm>
            <a:off x="5332927" y="3852505"/>
            <a:ext cx="3978118" cy="17565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Solar energy offers significant economic benefits, including lower electricity costs for homeowners and businesses, creating new jobs and industries related to solar technology and installation.</a:t>
            </a:r>
          </a:p>
        </p:txBody>
      </p:sp>
      <p:sp>
        <p:nvSpPr>
          <p:cNvPr id="136" name="Text 5"/>
          <p:cNvSpPr txBox="1"/>
          <p:nvPr/>
        </p:nvSpPr>
        <p:spPr>
          <a:xfrm>
            <a:off x="9872067" y="3271361"/>
            <a:ext cx="274681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1B1B27"/>
                </a:solidFill>
                <a:latin typeface="Raleway"/>
                <a:ea typeface="Raleway"/>
                <a:cs typeface="Raleway"/>
                <a:sym typeface="Raleway"/>
              </a:defRPr>
            </a:lvl1pPr>
          </a:lstStyle>
          <a:p>
            <a:pPr/>
            <a:r>
              <a:t>Energy Independence</a:t>
            </a:r>
          </a:p>
        </p:txBody>
      </p:sp>
      <p:sp>
        <p:nvSpPr>
          <p:cNvPr id="137" name="Text 6"/>
          <p:cNvSpPr txBox="1"/>
          <p:nvPr/>
        </p:nvSpPr>
        <p:spPr>
          <a:xfrm>
            <a:off x="9872067" y="3852505"/>
            <a:ext cx="3978117" cy="17565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Solar power empowers individuals and communities to generate their own electricity, reducing reliance on centralized power grids and increasing energy independence.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40" name="Text 0"/>
          <p:cNvSpPr txBox="1"/>
          <p:nvPr/>
        </p:nvSpPr>
        <p:spPr>
          <a:xfrm>
            <a:off x="736640" y="739972"/>
            <a:ext cx="7670721" cy="12856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100"/>
              </a:lnSpc>
              <a:defRPr sz="4100">
                <a:solidFill>
                  <a:srgbClr val="1B1B27"/>
                </a:solidFill>
                <a:latin typeface="Raleway"/>
                <a:ea typeface="Raleway"/>
                <a:cs typeface="Raleway"/>
                <a:sym typeface="Raleway"/>
              </a:defRPr>
            </a:lvl1pPr>
          </a:lstStyle>
          <a:p>
            <a:pPr/>
            <a:r>
              <a:t>Solar Technology: Photovoltaic Cells and Solar Thermal</a:t>
            </a:r>
          </a:p>
        </p:txBody>
      </p:sp>
      <p:pic>
        <p:nvPicPr>
          <p:cNvPr id="141" name="Image 1" descr="Image 1"/>
          <p:cNvPicPr>
            <a:picLocks noChangeAspect="1"/>
          </p:cNvPicPr>
          <p:nvPr/>
        </p:nvPicPr>
        <p:blipFill>
          <a:blip r:embed="rId3">
            <a:extLst/>
          </a:blip>
          <a:stretch>
            <a:fillRect/>
          </a:stretch>
        </p:blipFill>
        <p:spPr>
          <a:xfrm>
            <a:off x="736640" y="2370772"/>
            <a:ext cx="1052275" cy="2559369"/>
          </a:xfrm>
          <a:prstGeom prst="rect">
            <a:avLst/>
          </a:prstGeom>
          <a:ln w="12700">
            <a:miter lim="400000"/>
          </a:ln>
        </p:spPr>
      </p:pic>
      <p:sp>
        <p:nvSpPr>
          <p:cNvPr id="142" name="Text 1"/>
          <p:cNvSpPr txBox="1"/>
          <p:nvPr/>
        </p:nvSpPr>
        <p:spPr>
          <a:xfrm>
            <a:off x="2104549" y="2581156"/>
            <a:ext cx="2031554"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C3939"/>
                </a:solidFill>
                <a:latin typeface="Raleway"/>
                <a:ea typeface="Raleway"/>
                <a:cs typeface="Raleway"/>
                <a:sym typeface="Raleway"/>
              </a:defRPr>
            </a:lvl1pPr>
          </a:lstStyle>
          <a:p>
            <a:pPr/>
            <a:r>
              <a:t>Photovoltaic Cells</a:t>
            </a:r>
          </a:p>
        </p:txBody>
      </p:sp>
      <p:sp>
        <p:nvSpPr>
          <p:cNvPr id="143" name="Text 2"/>
          <p:cNvSpPr txBox="1"/>
          <p:nvPr/>
        </p:nvSpPr>
        <p:spPr>
          <a:xfrm>
            <a:off x="2104548" y="3036212"/>
            <a:ext cx="6302814" cy="16316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C3939"/>
                </a:solidFill>
                <a:latin typeface="Roboto"/>
                <a:ea typeface="Roboto"/>
                <a:cs typeface="Roboto"/>
                <a:sym typeface="Roboto"/>
              </a:defRPr>
            </a:lvl1pPr>
          </a:lstStyle>
          <a:p>
            <a:pPr/>
            <a:r>
              <a:t>Photovoltaic (PV) cells convert sunlight directly into electricity through the photovoltaic effect. Sunlight strikes the PV cell, causing electrons to flow, generating an electric current. PV cells are used in solar panels, which can be installed on rooftops, in solar farms, or in portable devices.</a:t>
            </a:r>
          </a:p>
        </p:txBody>
      </p:sp>
      <p:pic>
        <p:nvPicPr>
          <p:cNvPr id="144" name="Image 2" descr="Image 2"/>
          <p:cNvPicPr>
            <a:picLocks noChangeAspect="1"/>
          </p:cNvPicPr>
          <p:nvPr/>
        </p:nvPicPr>
        <p:blipFill>
          <a:blip r:embed="rId4">
            <a:extLst/>
          </a:blip>
          <a:stretch>
            <a:fillRect/>
          </a:stretch>
        </p:blipFill>
        <p:spPr>
          <a:xfrm>
            <a:off x="736640" y="4930140"/>
            <a:ext cx="1052275" cy="2559369"/>
          </a:xfrm>
          <a:prstGeom prst="rect">
            <a:avLst/>
          </a:prstGeom>
          <a:ln w="12700">
            <a:miter lim="400000"/>
          </a:ln>
        </p:spPr>
      </p:pic>
      <p:sp>
        <p:nvSpPr>
          <p:cNvPr id="145" name="Text 3"/>
          <p:cNvSpPr txBox="1"/>
          <p:nvPr/>
        </p:nvSpPr>
        <p:spPr>
          <a:xfrm>
            <a:off x="2104549" y="5140523"/>
            <a:ext cx="1603301"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3C3939"/>
                </a:solidFill>
                <a:latin typeface="Raleway"/>
                <a:ea typeface="Raleway"/>
                <a:cs typeface="Raleway"/>
                <a:sym typeface="Raleway"/>
              </a:defRPr>
            </a:lvl1pPr>
          </a:lstStyle>
          <a:p>
            <a:pPr/>
            <a:r>
              <a:t>Solar Thermal</a:t>
            </a:r>
          </a:p>
        </p:txBody>
      </p:sp>
      <p:sp>
        <p:nvSpPr>
          <p:cNvPr id="146" name="Text 4"/>
          <p:cNvSpPr txBox="1"/>
          <p:nvPr/>
        </p:nvSpPr>
        <p:spPr>
          <a:xfrm>
            <a:off x="2104548" y="5595580"/>
            <a:ext cx="6302814" cy="16316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3C3939"/>
                </a:solidFill>
                <a:latin typeface="Roboto"/>
                <a:ea typeface="Roboto"/>
                <a:cs typeface="Roboto"/>
                <a:sym typeface="Roboto"/>
              </a:defRPr>
            </a:lvl1pPr>
          </a:lstStyle>
          <a:p>
            <a:pPr/>
            <a:r>
              <a:t>Solar thermal technology harnesses the heat of sunlight to generate hot water or electricity. Solar collectors capture sunlight and convert it into heat, which can be used to heat water for domestic use, industrial processes, or to generate electricity in a concentrated solar power plant.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Image 0" descr="Image 0"/>
          <p:cNvPicPr>
            <a:picLocks noChangeAspect="1"/>
          </p:cNvPicPr>
          <p:nvPr/>
        </p:nvPicPr>
        <p:blipFill>
          <a:blip r:embed="rId2">
            <a:extLst/>
          </a:blip>
          <a:stretch>
            <a:fillRect/>
          </a:stretch>
        </p:blipFill>
        <p:spPr>
          <a:xfrm>
            <a:off x="0" y="0"/>
            <a:ext cx="14630400" cy="2181701"/>
          </a:xfrm>
          <a:prstGeom prst="rect">
            <a:avLst/>
          </a:prstGeom>
          <a:ln w="12700">
            <a:miter lim="400000"/>
          </a:ln>
        </p:spPr>
      </p:pic>
      <p:sp>
        <p:nvSpPr>
          <p:cNvPr id="149" name="Text 0"/>
          <p:cNvSpPr txBox="1"/>
          <p:nvPr/>
        </p:nvSpPr>
        <p:spPr>
          <a:xfrm>
            <a:off x="610791" y="2662238"/>
            <a:ext cx="7574472" cy="5260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200"/>
              </a:lnSpc>
              <a:defRPr sz="3400">
                <a:solidFill>
                  <a:srgbClr val="1B1B27"/>
                </a:solidFill>
                <a:latin typeface="Raleway"/>
                <a:ea typeface="Raleway"/>
                <a:cs typeface="Raleway"/>
                <a:sym typeface="Raleway"/>
              </a:defRPr>
            </a:lvl1pPr>
          </a:lstStyle>
          <a:p>
            <a:pPr/>
            <a:r>
              <a:t>Global Trends in Solar Energy Adoption</a:t>
            </a:r>
          </a:p>
        </p:txBody>
      </p:sp>
      <p:sp>
        <p:nvSpPr>
          <p:cNvPr id="150" name="Shape 1"/>
          <p:cNvSpPr/>
          <p:nvPr/>
        </p:nvSpPr>
        <p:spPr>
          <a:xfrm>
            <a:off x="610791" y="5748813"/>
            <a:ext cx="13408819" cy="22861"/>
          </a:xfrm>
          <a:prstGeom prst="roundRect">
            <a:avLst>
              <a:gd name="adj" fmla="val 50000"/>
            </a:avLst>
          </a:prstGeom>
          <a:solidFill>
            <a:srgbClr val="C7C7D0"/>
          </a:solidFill>
          <a:ln w="12700">
            <a:miter lim="400000"/>
          </a:ln>
        </p:spPr>
        <p:txBody>
          <a:bodyPr lIns="45719" rIns="45719"/>
          <a:lstStyle/>
          <a:p>
            <a:pPr/>
          </a:p>
        </p:txBody>
      </p:sp>
      <p:sp>
        <p:nvSpPr>
          <p:cNvPr id="151" name="Shape 2"/>
          <p:cNvSpPr/>
          <p:nvPr/>
        </p:nvSpPr>
        <p:spPr>
          <a:xfrm>
            <a:off x="3907868" y="5138022"/>
            <a:ext cx="22861" cy="610792"/>
          </a:xfrm>
          <a:prstGeom prst="roundRect">
            <a:avLst>
              <a:gd name="adj" fmla="val 50000"/>
            </a:avLst>
          </a:prstGeom>
          <a:solidFill>
            <a:srgbClr val="C7C7D0"/>
          </a:solidFill>
          <a:ln w="12700">
            <a:miter lim="400000"/>
          </a:ln>
        </p:spPr>
        <p:txBody>
          <a:bodyPr lIns="45719" rIns="45719"/>
          <a:lstStyle/>
          <a:p>
            <a:pPr/>
          </a:p>
        </p:txBody>
      </p:sp>
      <p:sp>
        <p:nvSpPr>
          <p:cNvPr id="152" name="Shape 3"/>
          <p:cNvSpPr/>
          <p:nvPr/>
        </p:nvSpPr>
        <p:spPr>
          <a:xfrm>
            <a:off x="3722965" y="5552480"/>
            <a:ext cx="392668" cy="392669"/>
          </a:xfrm>
          <a:prstGeom prst="roundRect">
            <a:avLst>
              <a:gd name="adj" fmla="val 18669"/>
            </a:avLst>
          </a:prstGeom>
          <a:solidFill>
            <a:srgbClr val="E1E1EA"/>
          </a:solidFill>
          <a:ln w="7620">
            <a:solidFill>
              <a:srgbClr val="C7C7D0"/>
            </a:solidFill>
          </a:ln>
        </p:spPr>
        <p:txBody>
          <a:bodyPr lIns="45719" rIns="45719"/>
          <a:lstStyle/>
          <a:p>
            <a:pPr/>
          </a:p>
        </p:txBody>
      </p:sp>
      <p:sp>
        <p:nvSpPr>
          <p:cNvPr id="153" name="Text 4"/>
          <p:cNvSpPr txBox="1"/>
          <p:nvPr/>
        </p:nvSpPr>
        <p:spPr>
          <a:xfrm>
            <a:off x="3842258" y="5617845"/>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3C3939"/>
                </a:solidFill>
                <a:latin typeface="Raleway"/>
                <a:ea typeface="Raleway"/>
                <a:cs typeface="Raleway"/>
                <a:sym typeface="Raleway"/>
              </a:defRPr>
            </a:lvl1pPr>
          </a:lstStyle>
          <a:p>
            <a:pPr/>
            <a:r>
              <a:t>1</a:t>
            </a:r>
          </a:p>
        </p:txBody>
      </p:sp>
      <p:sp>
        <p:nvSpPr>
          <p:cNvPr id="154" name="Text 5"/>
          <p:cNvSpPr txBox="1"/>
          <p:nvPr/>
        </p:nvSpPr>
        <p:spPr>
          <a:xfrm>
            <a:off x="3289021" y="3748563"/>
            <a:ext cx="1260557"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1700">
                <a:solidFill>
                  <a:srgbClr val="3C3939"/>
                </a:solidFill>
                <a:latin typeface="Raleway"/>
                <a:ea typeface="Raleway"/>
                <a:cs typeface="Raleway"/>
                <a:sym typeface="Raleway"/>
              </a:defRPr>
            </a:lvl1pPr>
          </a:lstStyle>
          <a:p>
            <a:pPr/>
            <a:r>
              <a:t>Falling Costs</a:t>
            </a:r>
          </a:p>
        </p:txBody>
      </p:sp>
      <p:sp>
        <p:nvSpPr>
          <p:cNvPr id="155" name="Text 6"/>
          <p:cNvSpPr txBox="1"/>
          <p:nvPr/>
        </p:nvSpPr>
        <p:spPr>
          <a:xfrm>
            <a:off x="785216" y="4125872"/>
            <a:ext cx="6268285" cy="784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defRPr sz="1300">
                <a:solidFill>
                  <a:srgbClr val="3C3939"/>
                </a:solidFill>
                <a:latin typeface="Roboto"/>
                <a:ea typeface="Roboto"/>
                <a:cs typeface="Roboto"/>
                <a:sym typeface="Roboto"/>
              </a:defRPr>
            </a:lvl1pPr>
          </a:lstStyle>
          <a:p>
            <a:pPr/>
            <a:r>
              <a:t>The cost of solar technology has been declining steadily over the past decade, making it increasingly accessible to a wider range of consumers and businesses, driving the growth of the solar energy market.</a:t>
            </a:r>
          </a:p>
        </p:txBody>
      </p:sp>
      <p:sp>
        <p:nvSpPr>
          <p:cNvPr id="156" name="Shape 7"/>
          <p:cNvSpPr/>
          <p:nvPr/>
        </p:nvSpPr>
        <p:spPr>
          <a:xfrm>
            <a:off x="7303651" y="5748813"/>
            <a:ext cx="22861" cy="610792"/>
          </a:xfrm>
          <a:prstGeom prst="roundRect">
            <a:avLst>
              <a:gd name="adj" fmla="val 50000"/>
            </a:avLst>
          </a:prstGeom>
          <a:solidFill>
            <a:srgbClr val="C7C7D0"/>
          </a:solidFill>
          <a:ln w="12700">
            <a:miter lim="400000"/>
          </a:ln>
        </p:spPr>
        <p:txBody>
          <a:bodyPr lIns="45719" rIns="45719"/>
          <a:lstStyle/>
          <a:p>
            <a:pPr/>
          </a:p>
        </p:txBody>
      </p:sp>
      <p:sp>
        <p:nvSpPr>
          <p:cNvPr id="157" name="Shape 8"/>
          <p:cNvSpPr/>
          <p:nvPr/>
        </p:nvSpPr>
        <p:spPr>
          <a:xfrm>
            <a:off x="7118746" y="5552480"/>
            <a:ext cx="392669" cy="392669"/>
          </a:xfrm>
          <a:prstGeom prst="roundRect">
            <a:avLst>
              <a:gd name="adj" fmla="val 18669"/>
            </a:avLst>
          </a:prstGeom>
          <a:solidFill>
            <a:srgbClr val="E1E1EA"/>
          </a:solidFill>
          <a:ln w="7620">
            <a:solidFill>
              <a:srgbClr val="C7C7D0"/>
            </a:solidFill>
          </a:ln>
        </p:spPr>
        <p:txBody>
          <a:bodyPr lIns="45719" rIns="45719"/>
          <a:lstStyle/>
          <a:p>
            <a:pPr/>
          </a:p>
        </p:txBody>
      </p:sp>
      <p:sp>
        <p:nvSpPr>
          <p:cNvPr id="158" name="Text 9"/>
          <p:cNvSpPr txBox="1"/>
          <p:nvPr/>
        </p:nvSpPr>
        <p:spPr>
          <a:xfrm>
            <a:off x="7238099" y="5617845"/>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3C3939"/>
                </a:solidFill>
                <a:latin typeface="Raleway"/>
                <a:ea typeface="Raleway"/>
                <a:cs typeface="Raleway"/>
                <a:sym typeface="Raleway"/>
              </a:defRPr>
            </a:lvl1pPr>
          </a:lstStyle>
          <a:p>
            <a:pPr/>
            <a:r>
              <a:t>2</a:t>
            </a:r>
          </a:p>
        </p:txBody>
      </p:sp>
      <p:sp>
        <p:nvSpPr>
          <p:cNvPr id="159" name="Text 10"/>
          <p:cNvSpPr txBox="1"/>
          <p:nvPr/>
        </p:nvSpPr>
        <p:spPr>
          <a:xfrm>
            <a:off x="6198711" y="6534149"/>
            <a:ext cx="2232739"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1700">
                <a:solidFill>
                  <a:srgbClr val="3C3939"/>
                </a:solidFill>
                <a:latin typeface="Raleway"/>
                <a:ea typeface="Raleway"/>
                <a:cs typeface="Raleway"/>
                <a:sym typeface="Raleway"/>
              </a:defRPr>
            </a:lvl1pPr>
          </a:lstStyle>
          <a:p>
            <a:pPr/>
            <a:r>
              <a:t>Government Incentives</a:t>
            </a:r>
          </a:p>
        </p:txBody>
      </p:sp>
      <p:sp>
        <p:nvSpPr>
          <p:cNvPr id="160" name="Text 11"/>
          <p:cNvSpPr txBox="1"/>
          <p:nvPr/>
        </p:nvSpPr>
        <p:spPr>
          <a:xfrm>
            <a:off x="4180998" y="6911458"/>
            <a:ext cx="6268285" cy="784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defRPr sz="1300">
                <a:solidFill>
                  <a:srgbClr val="3C3939"/>
                </a:solidFill>
                <a:latin typeface="Roboto"/>
                <a:ea typeface="Roboto"/>
                <a:cs typeface="Roboto"/>
                <a:sym typeface="Roboto"/>
              </a:defRPr>
            </a:lvl1pPr>
          </a:lstStyle>
          <a:p>
            <a:pPr/>
            <a:r>
              <a:t>Many governments worldwide offer incentives and subsidies to encourage the adoption of solar energy, including tax credits, rebates, and net metering programs, which further drive solar energy adoption.</a:t>
            </a:r>
          </a:p>
        </p:txBody>
      </p:sp>
      <p:sp>
        <p:nvSpPr>
          <p:cNvPr id="161" name="Shape 12"/>
          <p:cNvSpPr/>
          <p:nvPr/>
        </p:nvSpPr>
        <p:spPr>
          <a:xfrm>
            <a:off x="10699552" y="5138022"/>
            <a:ext cx="22861" cy="610792"/>
          </a:xfrm>
          <a:prstGeom prst="roundRect">
            <a:avLst>
              <a:gd name="adj" fmla="val 50000"/>
            </a:avLst>
          </a:prstGeom>
          <a:solidFill>
            <a:srgbClr val="C7C7D0"/>
          </a:solidFill>
          <a:ln w="12700">
            <a:miter lim="400000"/>
          </a:ln>
        </p:spPr>
        <p:txBody>
          <a:bodyPr lIns="45719" rIns="45719"/>
          <a:lstStyle/>
          <a:p>
            <a:pPr/>
          </a:p>
        </p:txBody>
      </p:sp>
      <p:sp>
        <p:nvSpPr>
          <p:cNvPr id="162" name="Shape 13"/>
          <p:cNvSpPr/>
          <p:nvPr/>
        </p:nvSpPr>
        <p:spPr>
          <a:xfrm>
            <a:off x="10514648" y="5552480"/>
            <a:ext cx="392669" cy="392669"/>
          </a:xfrm>
          <a:prstGeom prst="roundRect">
            <a:avLst>
              <a:gd name="adj" fmla="val 18669"/>
            </a:avLst>
          </a:prstGeom>
          <a:solidFill>
            <a:srgbClr val="E1E1EA"/>
          </a:solidFill>
          <a:ln w="7620">
            <a:solidFill>
              <a:srgbClr val="C7C7D0"/>
            </a:solidFill>
          </a:ln>
        </p:spPr>
        <p:txBody>
          <a:bodyPr lIns="45719" rIns="45719"/>
          <a:lstStyle/>
          <a:p>
            <a:pPr/>
          </a:p>
        </p:txBody>
      </p:sp>
      <p:sp>
        <p:nvSpPr>
          <p:cNvPr id="163" name="Text 14"/>
          <p:cNvSpPr txBox="1"/>
          <p:nvPr/>
        </p:nvSpPr>
        <p:spPr>
          <a:xfrm>
            <a:off x="10634000" y="5617845"/>
            <a:ext cx="153964" cy="261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000"/>
              </a:lnSpc>
              <a:defRPr sz="2000">
                <a:solidFill>
                  <a:srgbClr val="3C3939"/>
                </a:solidFill>
                <a:latin typeface="Raleway"/>
                <a:ea typeface="Raleway"/>
                <a:cs typeface="Raleway"/>
                <a:sym typeface="Raleway"/>
              </a:defRPr>
            </a:lvl1pPr>
          </a:lstStyle>
          <a:p>
            <a:pPr/>
            <a:r>
              <a:t>3</a:t>
            </a:r>
          </a:p>
        </p:txBody>
      </p:sp>
      <p:sp>
        <p:nvSpPr>
          <p:cNvPr id="164" name="Text 15"/>
          <p:cNvSpPr txBox="1"/>
          <p:nvPr/>
        </p:nvSpPr>
        <p:spPr>
          <a:xfrm>
            <a:off x="9312350" y="3469361"/>
            <a:ext cx="2797263"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1700">
                <a:solidFill>
                  <a:srgbClr val="3C3939"/>
                </a:solidFill>
                <a:latin typeface="Raleway"/>
                <a:ea typeface="Raleway"/>
                <a:cs typeface="Raleway"/>
                <a:sym typeface="Raleway"/>
              </a:defRPr>
            </a:lvl1pPr>
          </a:lstStyle>
          <a:p>
            <a:pPr/>
            <a:r>
              <a:t>Technological Advancements</a:t>
            </a:r>
          </a:p>
        </p:txBody>
      </p:sp>
      <p:sp>
        <p:nvSpPr>
          <p:cNvPr id="165" name="Text 16"/>
          <p:cNvSpPr txBox="1"/>
          <p:nvPr/>
        </p:nvSpPr>
        <p:spPr>
          <a:xfrm>
            <a:off x="7576780" y="3846671"/>
            <a:ext cx="6268404" cy="7847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100"/>
              </a:lnSpc>
              <a:defRPr sz="1300">
                <a:solidFill>
                  <a:srgbClr val="3C3939"/>
                </a:solidFill>
                <a:latin typeface="Roboto"/>
                <a:ea typeface="Roboto"/>
                <a:cs typeface="Roboto"/>
                <a:sym typeface="Roboto"/>
              </a:defRPr>
            </a:lvl1pPr>
          </a:lstStyle>
          <a:p>
            <a:pPr/>
            <a:r>
              <a:t>The development of more efficient solar panels, improved energy storage solutions, and innovative solar integration techniques have propelled solar energy adoption and enhanced its competitiveness with traditional energy sources.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68" name="Text 0"/>
          <p:cNvSpPr txBox="1"/>
          <p:nvPr/>
        </p:nvSpPr>
        <p:spPr>
          <a:xfrm>
            <a:off x="6280189" y="2155745"/>
            <a:ext cx="7556422" cy="20843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1B1B27"/>
                </a:solidFill>
                <a:latin typeface="Raleway"/>
                <a:ea typeface="Raleway"/>
                <a:cs typeface="Raleway"/>
                <a:sym typeface="Raleway"/>
              </a:defRPr>
            </a:lvl1pPr>
          </a:lstStyle>
          <a:p>
            <a:pPr/>
            <a:r>
              <a:t>Case Study: Renewable Energy in NEOM, Saudi Arabia</a:t>
            </a:r>
          </a:p>
        </p:txBody>
      </p:sp>
      <p:sp>
        <p:nvSpPr>
          <p:cNvPr id="169" name="Text 1"/>
          <p:cNvSpPr txBox="1"/>
          <p:nvPr/>
        </p:nvSpPr>
        <p:spPr>
          <a:xfrm>
            <a:off x="6280189" y="4622243"/>
            <a:ext cx="7556422" cy="1400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3C3939"/>
                </a:solidFill>
                <a:latin typeface="Roboto"/>
                <a:ea typeface="Roboto"/>
                <a:cs typeface="Roboto"/>
                <a:sym typeface="Roboto"/>
              </a:defRPr>
            </a:lvl1pPr>
          </a:lstStyle>
          <a:p>
            <a:pPr/>
            <a:r>
              <a:t>NEOM, a groundbreaking project in Saudi Arabia, serves as a shining example of ambitious renewable energy integration. The project aims to create a futuristic smart city powered by 100% renewable energy, with solar energy playing a pivotal role in this ambitious goal.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72" name="Text 0"/>
          <p:cNvSpPr txBox="1"/>
          <p:nvPr/>
        </p:nvSpPr>
        <p:spPr>
          <a:xfrm>
            <a:off x="690561" y="1145500"/>
            <a:ext cx="6475724" cy="59866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800"/>
              </a:lnSpc>
              <a:defRPr sz="3800">
                <a:solidFill>
                  <a:srgbClr val="1B1B27"/>
                </a:solidFill>
                <a:latin typeface="Raleway"/>
                <a:ea typeface="Raleway"/>
                <a:cs typeface="Raleway"/>
                <a:sym typeface="Raleway"/>
              </a:defRPr>
            </a:lvl1pPr>
          </a:lstStyle>
          <a:p>
            <a:pPr/>
            <a:r>
              <a:t>NEOM: A Futuristic Smart City</a:t>
            </a:r>
          </a:p>
        </p:txBody>
      </p:sp>
      <p:sp>
        <p:nvSpPr>
          <p:cNvPr id="173" name="Shape 1"/>
          <p:cNvSpPr/>
          <p:nvPr/>
        </p:nvSpPr>
        <p:spPr>
          <a:xfrm>
            <a:off x="690562" y="2057875"/>
            <a:ext cx="3782854" cy="3045739"/>
          </a:xfrm>
          <a:prstGeom prst="roundRect">
            <a:avLst>
              <a:gd name="adj" fmla="val 2721"/>
            </a:avLst>
          </a:prstGeom>
          <a:solidFill>
            <a:srgbClr val="E1E1EA"/>
          </a:solidFill>
          <a:ln w="7620">
            <a:solidFill>
              <a:srgbClr val="C7C7D0"/>
            </a:solidFill>
          </a:ln>
        </p:spPr>
        <p:txBody>
          <a:bodyPr lIns="45719" rIns="45719"/>
          <a:lstStyle/>
          <a:p>
            <a:pPr/>
          </a:p>
        </p:txBody>
      </p:sp>
      <p:sp>
        <p:nvSpPr>
          <p:cNvPr id="174" name="Text 2"/>
          <p:cNvSpPr txBox="1"/>
          <p:nvPr/>
        </p:nvSpPr>
        <p:spPr>
          <a:xfrm>
            <a:off x="895468" y="2262783"/>
            <a:ext cx="2762555"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3C3939"/>
                </a:solidFill>
                <a:latin typeface="Raleway"/>
                <a:ea typeface="Raleway"/>
                <a:cs typeface="Raleway"/>
                <a:sym typeface="Raleway"/>
              </a:defRPr>
            </a:lvl1pPr>
          </a:lstStyle>
          <a:p>
            <a:pPr/>
            <a:r>
              <a:t>Sustainable Development</a:t>
            </a:r>
          </a:p>
        </p:txBody>
      </p:sp>
      <p:sp>
        <p:nvSpPr>
          <p:cNvPr id="175" name="Text 3"/>
          <p:cNvSpPr txBox="1"/>
          <p:nvPr/>
        </p:nvSpPr>
        <p:spPr>
          <a:xfrm>
            <a:off x="895468" y="2689264"/>
            <a:ext cx="3373042" cy="18116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NEOM is designed to be a model of sustainable development, prioritizing renewable energy, green infrastructure, and eco-friendly practices. This includes using solar energy to power homes, businesses, and transportation.</a:t>
            </a:r>
          </a:p>
        </p:txBody>
      </p:sp>
      <p:sp>
        <p:nvSpPr>
          <p:cNvPr id="176" name="Shape 4"/>
          <p:cNvSpPr/>
          <p:nvPr/>
        </p:nvSpPr>
        <p:spPr>
          <a:xfrm>
            <a:off x="4670702" y="2057875"/>
            <a:ext cx="3782855" cy="3045739"/>
          </a:xfrm>
          <a:prstGeom prst="roundRect">
            <a:avLst>
              <a:gd name="adj" fmla="val 2721"/>
            </a:avLst>
          </a:prstGeom>
          <a:solidFill>
            <a:srgbClr val="E1E1EA"/>
          </a:solidFill>
          <a:ln w="7620">
            <a:solidFill>
              <a:srgbClr val="C7C7D0"/>
            </a:solidFill>
          </a:ln>
        </p:spPr>
        <p:txBody>
          <a:bodyPr lIns="45719" rIns="45719"/>
          <a:lstStyle/>
          <a:p>
            <a:pPr/>
          </a:p>
        </p:txBody>
      </p:sp>
      <p:sp>
        <p:nvSpPr>
          <p:cNvPr id="177" name="Text 5"/>
          <p:cNvSpPr txBox="1"/>
          <p:nvPr/>
        </p:nvSpPr>
        <p:spPr>
          <a:xfrm>
            <a:off x="4875608" y="2262783"/>
            <a:ext cx="2655455"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3C3939"/>
                </a:solidFill>
                <a:latin typeface="Raleway"/>
                <a:ea typeface="Raleway"/>
                <a:cs typeface="Raleway"/>
                <a:sym typeface="Raleway"/>
              </a:defRPr>
            </a:lvl1pPr>
          </a:lstStyle>
          <a:p>
            <a:pPr/>
            <a:r>
              <a:t>Technological Innovation</a:t>
            </a:r>
          </a:p>
        </p:txBody>
      </p:sp>
      <p:sp>
        <p:nvSpPr>
          <p:cNvPr id="178" name="Text 6"/>
          <p:cNvSpPr txBox="1"/>
          <p:nvPr/>
        </p:nvSpPr>
        <p:spPr>
          <a:xfrm>
            <a:off x="4875608" y="2689264"/>
            <a:ext cx="3373042" cy="2116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The city embraces technological advancements, with a focus on artificial intelligence, robotics, and advanced data analytics, leveraging these technologies to optimize energy efficiency and create a smart city ecosystem.</a:t>
            </a:r>
          </a:p>
        </p:txBody>
      </p:sp>
      <p:sp>
        <p:nvSpPr>
          <p:cNvPr id="179" name="Shape 7"/>
          <p:cNvSpPr/>
          <p:nvPr/>
        </p:nvSpPr>
        <p:spPr>
          <a:xfrm>
            <a:off x="690562" y="5300900"/>
            <a:ext cx="7762876" cy="1783200"/>
          </a:xfrm>
          <a:prstGeom prst="roundRect">
            <a:avLst>
              <a:gd name="adj" fmla="val 4647"/>
            </a:avLst>
          </a:prstGeom>
          <a:solidFill>
            <a:srgbClr val="E1E1EA"/>
          </a:solidFill>
          <a:ln w="7620">
            <a:solidFill>
              <a:srgbClr val="C7C7D0"/>
            </a:solidFill>
          </a:ln>
        </p:spPr>
        <p:txBody>
          <a:bodyPr lIns="45719" rIns="45719"/>
          <a:lstStyle/>
          <a:p>
            <a:pPr/>
          </a:p>
        </p:txBody>
      </p:sp>
      <p:sp>
        <p:nvSpPr>
          <p:cNvPr id="180" name="Text 8"/>
          <p:cNvSpPr txBox="1"/>
          <p:nvPr/>
        </p:nvSpPr>
        <p:spPr>
          <a:xfrm>
            <a:off x="895469" y="5505806"/>
            <a:ext cx="2641080"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900">
                <a:solidFill>
                  <a:srgbClr val="3C3939"/>
                </a:solidFill>
                <a:latin typeface="Raleway"/>
                <a:ea typeface="Raleway"/>
                <a:cs typeface="Raleway"/>
                <a:sym typeface="Raleway"/>
              </a:defRPr>
            </a:lvl1pPr>
          </a:lstStyle>
          <a:p>
            <a:pPr/>
            <a:r>
              <a:t>Economic Diversification</a:t>
            </a:r>
          </a:p>
        </p:txBody>
      </p:sp>
      <p:sp>
        <p:nvSpPr>
          <p:cNvPr id="181" name="Text 9"/>
          <p:cNvSpPr txBox="1"/>
          <p:nvPr/>
        </p:nvSpPr>
        <p:spPr>
          <a:xfrm>
            <a:off x="895468" y="5932289"/>
            <a:ext cx="7353063" cy="8972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NEOM aims to diversify the Saudi Arabian economy, creating new industries and opportunities in technology, renewable energy, and sustainable development, positioning the country as a global leader in these sectors.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84" name="Text 0"/>
          <p:cNvSpPr txBox="1"/>
          <p:nvPr/>
        </p:nvSpPr>
        <p:spPr>
          <a:xfrm>
            <a:off x="606266" y="615076"/>
            <a:ext cx="6540724" cy="5260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200"/>
              </a:lnSpc>
              <a:defRPr sz="3400">
                <a:solidFill>
                  <a:srgbClr val="1B1B27"/>
                </a:solidFill>
                <a:latin typeface="Raleway"/>
                <a:ea typeface="Raleway"/>
                <a:cs typeface="Raleway"/>
                <a:sym typeface="Raleway"/>
              </a:defRPr>
            </a:lvl1pPr>
          </a:lstStyle>
          <a:p>
            <a:pPr/>
            <a:r>
              <a:t>Solar Energy Integration in NEOM</a:t>
            </a:r>
          </a:p>
        </p:txBody>
      </p:sp>
      <p:pic>
        <p:nvPicPr>
          <p:cNvPr id="185" name="Image 1" descr="Image 1"/>
          <p:cNvPicPr>
            <a:picLocks noChangeAspect="1"/>
          </p:cNvPicPr>
          <p:nvPr/>
        </p:nvPicPr>
        <p:blipFill>
          <a:blip r:embed="rId3">
            <a:extLst/>
          </a:blip>
          <a:stretch>
            <a:fillRect/>
          </a:stretch>
        </p:blipFill>
        <p:spPr>
          <a:xfrm>
            <a:off x="606265" y="1416128"/>
            <a:ext cx="433032" cy="433031"/>
          </a:xfrm>
          <a:prstGeom prst="rect">
            <a:avLst/>
          </a:prstGeom>
          <a:ln w="12700">
            <a:miter lim="400000"/>
          </a:ln>
        </p:spPr>
      </p:pic>
      <p:sp>
        <p:nvSpPr>
          <p:cNvPr id="186" name="Text 1"/>
          <p:cNvSpPr txBox="1"/>
          <p:nvPr/>
        </p:nvSpPr>
        <p:spPr>
          <a:xfrm>
            <a:off x="606265" y="2022276"/>
            <a:ext cx="2412481"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sz="1700">
                <a:solidFill>
                  <a:srgbClr val="3C3939"/>
                </a:solidFill>
                <a:latin typeface="Raleway"/>
                <a:ea typeface="Raleway"/>
                <a:cs typeface="Raleway"/>
                <a:sym typeface="Raleway"/>
              </a:defRPr>
            </a:lvl1pPr>
          </a:lstStyle>
          <a:p>
            <a:pPr/>
            <a:r>
              <a:t>Large-Scale Solar Farms</a:t>
            </a:r>
          </a:p>
        </p:txBody>
      </p:sp>
      <p:sp>
        <p:nvSpPr>
          <p:cNvPr id="187" name="Text 2"/>
          <p:cNvSpPr txBox="1"/>
          <p:nvPr/>
        </p:nvSpPr>
        <p:spPr>
          <a:xfrm>
            <a:off x="606266" y="2396727"/>
            <a:ext cx="7931468"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C3939"/>
                </a:solidFill>
                <a:latin typeface="Roboto"/>
                <a:ea typeface="Roboto"/>
                <a:cs typeface="Roboto"/>
                <a:sym typeface="Roboto"/>
              </a:defRPr>
            </a:lvl1pPr>
          </a:lstStyle>
          <a:p>
            <a:pPr/>
            <a:r>
              <a:t>NEOM is constructing large-scale solar farms to generate a significant portion of the city's electricity needs. These farms will be equipped with advanced solar technology, maximizing efficiency and sustainability.</a:t>
            </a:r>
          </a:p>
        </p:txBody>
      </p:sp>
      <p:pic>
        <p:nvPicPr>
          <p:cNvPr id="188" name="Image 2" descr="Image 2"/>
          <p:cNvPicPr>
            <a:picLocks noChangeAspect="1"/>
          </p:cNvPicPr>
          <p:nvPr/>
        </p:nvPicPr>
        <p:blipFill>
          <a:blip r:embed="rId4">
            <a:extLst/>
          </a:blip>
          <a:stretch>
            <a:fillRect/>
          </a:stretch>
        </p:blipFill>
        <p:spPr>
          <a:xfrm>
            <a:off x="606265" y="3747849"/>
            <a:ext cx="433032" cy="433031"/>
          </a:xfrm>
          <a:prstGeom prst="rect">
            <a:avLst/>
          </a:prstGeom>
          <a:ln w="12700">
            <a:miter lim="400000"/>
          </a:ln>
        </p:spPr>
      </p:pic>
      <p:sp>
        <p:nvSpPr>
          <p:cNvPr id="189" name="Text 3"/>
          <p:cNvSpPr txBox="1"/>
          <p:nvPr/>
        </p:nvSpPr>
        <p:spPr>
          <a:xfrm>
            <a:off x="606265" y="4353997"/>
            <a:ext cx="2425026" cy="26301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sz="1700">
                <a:solidFill>
                  <a:srgbClr val="3C3939"/>
                </a:solidFill>
                <a:latin typeface="Raleway"/>
                <a:ea typeface="Raleway"/>
                <a:cs typeface="Raleway"/>
                <a:sym typeface="Raleway"/>
              </a:defRPr>
            </a:lvl1pPr>
          </a:lstStyle>
          <a:p>
            <a:pPr/>
            <a:r>
              <a:t>Rooftop Solar Installation</a:t>
            </a:r>
          </a:p>
        </p:txBody>
      </p:sp>
      <p:sp>
        <p:nvSpPr>
          <p:cNvPr id="190" name="Text 4"/>
          <p:cNvSpPr txBox="1"/>
          <p:nvPr/>
        </p:nvSpPr>
        <p:spPr>
          <a:xfrm>
            <a:off x="606266" y="4728447"/>
            <a:ext cx="7931468"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C3939"/>
                </a:solidFill>
                <a:latin typeface="Roboto"/>
                <a:ea typeface="Roboto"/>
                <a:cs typeface="Roboto"/>
                <a:sym typeface="Roboto"/>
              </a:defRPr>
            </a:lvl1pPr>
          </a:lstStyle>
          <a:p>
            <a:pPr/>
            <a:r>
              <a:t>Solar panels are being integrated into the rooftops of buildings in NEOM, enabling residents and businesses to generate their own clean energy, reducing reliance on the grid and contributing to a greener city.</a:t>
            </a:r>
          </a:p>
        </p:txBody>
      </p:sp>
      <p:pic>
        <p:nvPicPr>
          <p:cNvPr id="191" name="Image 3" descr="Image 3"/>
          <p:cNvPicPr>
            <a:picLocks noChangeAspect="1"/>
          </p:cNvPicPr>
          <p:nvPr/>
        </p:nvPicPr>
        <p:blipFill>
          <a:blip r:embed="rId5">
            <a:extLst/>
          </a:blip>
          <a:stretch>
            <a:fillRect/>
          </a:stretch>
        </p:blipFill>
        <p:spPr>
          <a:xfrm>
            <a:off x="606265" y="6079568"/>
            <a:ext cx="433032" cy="433031"/>
          </a:xfrm>
          <a:prstGeom prst="rect">
            <a:avLst/>
          </a:prstGeom>
          <a:ln w="12700">
            <a:miter lim="400000"/>
          </a:ln>
        </p:spPr>
      </p:pic>
      <p:sp>
        <p:nvSpPr>
          <p:cNvPr id="192" name="Text 5"/>
          <p:cNvSpPr txBox="1"/>
          <p:nvPr/>
        </p:nvSpPr>
        <p:spPr>
          <a:xfrm>
            <a:off x="606266" y="6685716"/>
            <a:ext cx="2412901" cy="2630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sz="1700">
                <a:solidFill>
                  <a:srgbClr val="3C3939"/>
                </a:solidFill>
                <a:latin typeface="Raleway"/>
                <a:ea typeface="Raleway"/>
                <a:cs typeface="Raleway"/>
                <a:sym typeface="Raleway"/>
              </a:defRPr>
            </a:lvl1pPr>
          </a:lstStyle>
          <a:p>
            <a:pPr/>
            <a:r>
              <a:t>Electric Vehicle Charging</a:t>
            </a:r>
          </a:p>
        </p:txBody>
      </p:sp>
      <p:sp>
        <p:nvSpPr>
          <p:cNvPr id="193" name="Text 6"/>
          <p:cNvSpPr txBox="1"/>
          <p:nvPr/>
        </p:nvSpPr>
        <p:spPr>
          <a:xfrm>
            <a:off x="606266" y="7060168"/>
            <a:ext cx="7931468" cy="5180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sz="1300">
                <a:solidFill>
                  <a:srgbClr val="3C3939"/>
                </a:solidFill>
                <a:latin typeface="Roboto"/>
                <a:ea typeface="Roboto"/>
                <a:cs typeface="Roboto"/>
                <a:sym typeface="Roboto"/>
              </a:defRPr>
            </a:lvl1pPr>
          </a:lstStyle>
          <a:p>
            <a:pPr/>
            <a:r>
              <a:t>NEOM is promoting electric vehicle adoption by installing extensive networks of solar-powered charging stations, making electric transportation a sustainable and convenient option for residents.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Image 0" descr="Image 0"/>
          <p:cNvPicPr>
            <a:picLocks noChangeAspect="1"/>
          </p:cNvPicPr>
          <p:nvPr/>
        </p:nvPicPr>
        <p:blipFill>
          <a:blip r:embed="rId2">
            <a:extLst/>
          </a:blip>
          <a:stretch>
            <a:fillRect/>
          </a:stretch>
        </p:blipFill>
        <p:spPr>
          <a:xfrm>
            <a:off x="0" y="0"/>
            <a:ext cx="14630400" cy="2407444"/>
          </a:xfrm>
          <a:prstGeom prst="rect">
            <a:avLst/>
          </a:prstGeom>
          <a:ln w="12700">
            <a:miter lim="400000"/>
          </a:ln>
        </p:spPr>
      </p:pic>
      <p:sp>
        <p:nvSpPr>
          <p:cNvPr id="196" name="Text 0"/>
          <p:cNvSpPr txBox="1"/>
          <p:nvPr/>
        </p:nvSpPr>
        <p:spPr>
          <a:xfrm>
            <a:off x="674012" y="2986445"/>
            <a:ext cx="11986433" cy="5855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700"/>
              </a:lnSpc>
              <a:defRPr sz="3700">
                <a:solidFill>
                  <a:srgbClr val="1B1B27"/>
                </a:solidFill>
                <a:latin typeface="Raleway"/>
                <a:ea typeface="Raleway"/>
                <a:cs typeface="Raleway"/>
                <a:sym typeface="Raleway"/>
              </a:defRPr>
            </a:lvl1pPr>
          </a:lstStyle>
          <a:p>
            <a:pPr/>
            <a:r>
              <a:t>Challenges and Considerations in NEOM's Solar Initiative</a:t>
            </a:r>
          </a:p>
        </p:txBody>
      </p:sp>
      <p:sp>
        <p:nvSpPr>
          <p:cNvPr id="197" name="Shape 1"/>
          <p:cNvSpPr/>
          <p:nvPr/>
        </p:nvSpPr>
        <p:spPr>
          <a:xfrm>
            <a:off x="674012" y="3877150"/>
            <a:ext cx="13282375" cy="3773330"/>
          </a:xfrm>
          <a:prstGeom prst="roundRect">
            <a:avLst>
              <a:gd name="adj" fmla="val 2144"/>
            </a:avLst>
          </a:prstGeom>
          <a:ln w="7620">
            <a:solidFill>
              <a:srgbClr val="000000">
                <a:alpha val="8000"/>
              </a:srgbClr>
            </a:solidFill>
          </a:ln>
        </p:spPr>
        <p:txBody>
          <a:bodyPr lIns="45719" rIns="45719"/>
          <a:lstStyle/>
          <a:p>
            <a:pPr/>
          </a:p>
        </p:txBody>
      </p:sp>
      <p:sp>
        <p:nvSpPr>
          <p:cNvPr id="198" name="Shape 2"/>
          <p:cNvSpPr/>
          <p:nvPr/>
        </p:nvSpPr>
        <p:spPr>
          <a:xfrm>
            <a:off x="681632" y="3884771"/>
            <a:ext cx="13267136" cy="554356"/>
          </a:xfrm>
          <a:prstGeom prst="rect">
            <a:avLst/>
          </a:prstGeom>
          <a:solidFill>
            <a:srgbClr val="FFFFFF">
              <a:alpha val="4000"/>
            </a:srgbClr>
          </a:solidFill>
          <a:ln w="12700">
            <a:miter lim="400000"/>
          </a:ln>
        </p:spPr>
        <p:txBody>
          <a:bodyPr lIns="45719" rIns="45719"/>
          <a:lstStyle/>
          <a:p>
            <a:pPr/>
          </a:p>
        </p:txBody>
      </p:sp>
      <p:sp>
        <p:nvSpPr>
          <p:cNvPr id="199" name="Text 3"/>
          <p:cNvSpPr txBox="1"/>
          <p:nvPr/>
        </p:nvSpPr>
        <p:spPr>
          <a:xfrm>
            <a:off x="874156" y="4007882"/>
            <a:ext cx="870603"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3C3939"/>
                </a:solidFill>
                <a:latin typeface="Roboto"/>
                <a:ea typeface="Roboto"/>
                <a:cs typeface="Roboto"/>
                <a:sym typeface="Roboto"/>
              </a:defRPr>
            </a:lvl1pPr>
          </a:lstStyle>
          <a:p>
            <a:pPr/>
            <a:r>
              <a:t>Challenge</a:t>
            </a:r>
          </a:p>
        </p:txBody>
      </p:sp>
      <p:sp>
        <p:nvSpPr>
          <p:cNvPr id="200" name="Text 4"/>
          <p:cNvSpPr txBox="1"/>
          <p:nvPr/>
        </p:nvSpPr>
        <p:spPr>
          <a:xfrm>
            <a:off x="7511533" y="4007882"/>
            <a:ext cx="1188164"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3C3939"/>
                </a:solidFill>
                <a:latin typeface="Roboto"/>
                <a:ea typeface="Roboto"/>
                <a:cs typeface="Roboto"/>
                <a:sym typeface="Roboto"/>
              </a:defRPr>
            </a:lvl1pPr>
          </a:lstStyle>
          <a:p>
            <a:pPr/>
            <a:r>
              <a:t>Consideration</a:t>
            </a:r>
          </a:p>
        </p:txBody>
      </p:sp>
      <p:sp>
        <p:nvSpPr>
          <p:cNvPr id="201" name="Shape 5"/>
          <p:cNvSpPr/>
          <p:nvPr/>
        </p:nvSpPr>
        <p:spPr>
          <a:xfrm>
            <a:off x="681632" y="4439125"/>
            <a:ext cx="13267136" cy="862490"/>
          </a:xfrm>
          <a:prstGeom prst="rect">
            <a:avLst/>
          </a:prstGeom>
          <a:solidFill>
            <a:srgbClr val="000000">
              <a:alpha val="4000"/>
            </a:srgbClr>
          </a:solidFill>
          <a:ln w="12700">
            <a:miter lim="400000"/>
          </a:ln>
        </p:spPr>
        <p:txBody>
          <a:bodyPr lIns="45719" rIns="45719"/>
          <a:lstStyle/>
          <a:p>
            <a:pPr/>
          </a:p>
        </p:txBody>
      </p:sp>
      <p:sp>
        <p:nvSpPr>
          <p:cNvPr id="202" name="Text 6"/>
          <p:cNvSpPr txBox="1"/>
          <p:nvPr/>
        </p:nvSpPr>
        <p:spPr>
          <a:xfrm>
            <a:off x="874156" y="4562237"/>
            <a:ext cx="2331816"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3C3939"/>
                </a:solidFill>
                <a:latin typeface="Roboto"/>
                <a:ea typeface="Roboto"/>
                <a:cs typeface="Roboto"/>
                <a:sym typeface="Roboto"/>
              </a:defRPr>
            </a:lvl1pPr>
          </a:lstStyle>
          <a:p>
            <a:pPr/>
            <a:r>
              <a:t>Large-scale energy storage</a:t>
            </a:r>
          </a:p>
        </p:txBody>
      </p:sp>
      <p:sp>
        <p:nvSpPr>
          <p:cNvPr id="203" name="Text 7"/>
          <p:cNvSpPr txBox="1"/>
          <p:nvPr/>
        </p:nvSpPr>
        <p:spPr>
          <a:xfrm>
            <a:off x="7511533" y="4562237"/>
            <a:ext cx="6244710" cy="5924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Developing advanced energy storage solutions to ensure reliable power supply during periods of low solar irradiance or high energy demand</a:t>
            </a:r>
          </a:p>
        </p:txBody>
      </p:sp>
      <p:sp>
        <p:nvSpPr>
          <p:cNvPr id="204" name="Shape 8"/>
          <p:cNvSpPr/>
          <p:nvPr/>
        </p:nvSpPr>
        <p:spPr>
          <a:xfrm>
            <a:off x="681632" y="5301615"/>
            <a:ext cx="13267136" cy="1170623"/>
          </a:xfrm>
          <a:prstGeom prst="rect">
            <a:avLst/>
          </a:prstGeom>
          <a:solidFill>
            <a:srgbClr val="FFFFFF">
              <a:alpha val="4000"/>
            </a:srgbClr>
          </a:solidFill>
          <a:ln w="12700">
            <a:miter lim="400000"/>
          </a:ln>
        </p:spPr>
        <p:txBody>
          <a:bodyPr lIns="45719" rIns="45719"/>
          <a:lstStyle/>
          <a:p>
            <a:pPr/>
          </a:p>
        </p:txBody>
      </p:sp>
      <p:sp>
        <p:nvSpPr>
          <p:cNvPr id="205" name="Text 9"/>
          <p:cNvSpPr txBox="1"/>
          <p:nvPr/>
        </p:nvSpPr>
        <p:spPr>
          <a:xfrm>
            <a:off x="874156" y="5424725"/>
            <a:ext cx="1315134" cy="2876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3C3939"/>
                </a:solidFill>
                <a:latin typeface="Roboto"/>
                <a:ea typeface="Roboto"/>
                <a:cs typeface="Roboto"/>
                <a:sym typeface="Roboto"/>
              </a:defRPr>
            </a:lvl1pPr>
          </a:lstStyle>
          <a:p>
            <a:pPr/>
            <a:r>
              <a:t>Grid integration</a:t>
            </a:r>
          </a:p>
        </p:txBody>
      </p:sp>
      <p:sp>
        <p:nvSpPr>
          <p:cNvPr id="206" name="Text 10"/>
          <p:cNvSpPr txBox="1"/>
          <p:nvPr/>
        </p:nvSpPr>
        <p:spPr>
          <a:xfrm>
            <a:off x="7511533" y="5424725"/>
            <a:ext cx="6244710" cy="897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Designing and implementing a sophisticated grid infrastructure to effectively integrate large amounts of solar energy into the existing power system</a:t>
            </a:r>
          </a:p>
        </p:txBody>
      </p:sp>
      <p:sp>
        <p:nvSpPr>
          <p:cNvPr id="207" name="Shape 11"/>
          <p:cNvSpPr/>
          <p:nvPr/>
        </p:nvSpPr>
        <p:spPr>
          <a:xfrm>
            <a:off x="681632" y="6472237"/>
            <a:ext cx="13267136" cy="1170623"/>
          </a:xfrm>
          <a:prstGeom prst="rect">
            <a:avLst/>
          </a:prstGeom>
          <a:solidFill>
            <a:srgbClr val="000000">
              <a:alpha val="4000"/>
            </a:srgbClr>
          </a:solidFill>
          <a:ln w="12700">
            <a:miter lim="400000"/>
          </a:ln>
        </p:spPr>
        <p:txBody>
          <a:bodyPr lIns="45719" rIns="45719"/>
          <a:lstStyle/>
          <a:p>
            <a:pPr/>
          </a:p>
        </p:txBody>
      </p:sp>
      <p:sp>
        <p:nvSpPr>
          <p:cNvPr id="208" name="Text 12"/>
          <p:cNvSpPr txBox="1"/>
          <p:nvPr/>
        </p:nvSpPr>
        <p:spPr>
          <a:xfrm>
            <a:off x="874156" y="6595347"/>
            <a:ext cx="1844404" cy="28765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3C3939"/>
                </a:solidFill>
                <a:latin typeface="Roboto"/>
                <a:ea typeface="Roboto"/>
                <a:cs typeface="Roboto"/>
                <a:sym typeface="Roboto"/>
              </a:defRPr>
            </a:lvl1pPr>
          </a:lstStyle>
          <a:p>
            <a:pPr/>
            <a:r>
              <a:t>Environmental impact</a:t>
            </a:r>
          </a:p>
        </p:txBody>
      </p:sp>
      <p:sp>
        <p:nvSpPr>
          <p:cNvPr id="209" name="Text 13"/>
          <p:cNvSpPr txBox="1"/>
          <p:nvPr/>
        </p:nvSpPr>
        <p:spPr>
          <a:xfrm>
            <a:off x="7511533" y="6595347"/>
            <a:ext cx="6244710" cy="897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3C3939"/>
                </a:solidFill>
                <a:latin typeface="Roboto"/>
                <a:ea typeface="Roboto"/>
                <a:cs typeface="Roboto"/>
                <a:sym typeface="Roboto"/>
              </a:defRPr>
            </a:lvl1pPr>
          </a:lstStyle>
          <a:p>
            <a:pPr/>
            <a:r>
              <a:t>Conducting thorough environmental impact assessments and implementing mitigation measures to minimize any potential negative impacts on the surrounding ecosystem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